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91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92" r:id="rId27"/>
    <p:sldId id="300" r:id="rId28"/>
    <p:sldId id="29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30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089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45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567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512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72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4897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18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124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5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18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19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33D8-6BDD-49BA-98B2-0002388B5C4F}" type="datetimeFigureOut">
              <a:rPr lang="en-US" smtClean="0"/>
              <a:pPr/>
              <a:t>27-10-20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75A7-225B-4628-94E0-B19C627B5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7036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OBSTRUCTIVE PULMONARY</a:t>
            </a:r>
            <a:br>
              <a:rPr lang="en-US" dirty="0"/>
            </a:br>
            <a:r>
              <a:rPr lang="en-US" dirty="0"/>
              <a:t>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R. </a:t>
            </a:r>
            <a:r>
              <a:rPr lang="en-US" dirty="0" err="1" smtClean="0"/>
              <a:t>Bindhusaran</a:t>
            </a:r>
            <a:r>
              <a:rPr lang="en-US" dirty="0" smtClean="0"/>
              <a:t>, Associate professor</a:t>
            </a:r>
          </a:p>
          <a:p>
            <a:r>
              <a:rPr lang="en-US" dirty="0" smtClean="0"/>
              <a:t>DEPT OF PATHOLOGY, SKHMC, Kulasekharam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5061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397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considerable overlap </a:t>
            </a:r>
            <a:r>
              <a:rPr lang="en-US" dirty="0" smtClean="0"/>
              <a:t>of clinical </a:t>
            </a:r>
            <a:r>
              <a:rPr lang="en-US" dirty="0"/>
              <a:t>features of chronic bronchitis and pulmonary emphysema (discussed below) as quite often the two coexist. </a:t>
            </a:r>
            <a:endParaRPr lang="en-US" dirty="0" smtClean="0"/>
          </a:p>
          <a:p>
            <a:r>
              <a:rPr lang="en-US" dirty="0" smtClean="0"/>
              <a:t>Some</a:t>
            </a:r>
            <a:r>
              <a:rPr lang="en-US" dirty="0"/>
              <a:t> </a:t>
            </a:r>
            <a:r>
              <a:rPr lang="en-US" dirty="0" smtClean="0"/>
              <a:t>important </a:t>
            </a:r>
            <a:r>
              <a:rPr lang="en-US" dirty="0"/>
              <a:t>features of ‘predominant bronchitis’ are as under:</a:t>
            </a:r>
          </a:p>
          <a:p>
            <a:r>
              <a:rPr lang="en-US" dirty="0"/>
              <a:t>1. Persistent cough with copious expectoration of </a:t>
            </a:r>
            <a:r>
              <a:rPr lang="en-US" dirty="0" smtClean="0"/>
              <a:t>long duration</a:t>
            </a:r>
            <a:r>
              <a:rPr lang="en-US" dirty="0"/>
              <a:t>; initially beginning in a heavy smoker with ‘</a:t>
            </a:r>
            <a:r>
              <a:rPr lang="en-US" dirty="0" smtClean="0"/>
              <a:t>morning catarrh</a:t>
            </a:r>
            <a:r>
              <a:rPr lang="en-US" dirty="0"/>
              <a:t>’ or ‘throat clearing’ which worsens in winter.</a:t>
            </a:r>
          </a:p>
          <a:p>
            <a:r>
              <a:rPr lang="en-US" dirty="0"/>
              <a:t>2. Recurrent respiratory infections are common.</a:t>
            </a:r>
          </a:p>
        </p:txBody>
      </p:sp>
    </p:spTree>
    <p:extLst>
      <p:ext uri="{BB962C8B-B14F-4D97-AF65-F5344CB8AC3E}">
        <p14:creationId xmlns="" xmlns:p14="http://schemas.microsoft.com/office/powerpoint/2010/main" val="386560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3" y="1825624"/>
            <a:ext cx="8350097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Dyspnoea</a:t>
            </a:r>
            <a:r>
              <a:rPr lang="en-US" dirty="0"/>
              <a:t> is generally not prominent at rest but is more </a:t>
            </a:r>
            <a:r>
              <a:rPr lang="en-US" dirty="0" smtClean="0"/>
              <a:t>on exertion</a:t>
            </a:r>
            <a:r>
              <a:rPr lang="en-US" dirty="0"/>
              <a:t>.</a:t>
            </a:r>
          </a:p>
          <a:p>
            <a:r>
              <a:rPr lang="en-US" dirty="0"/>
              <a:t>4. Patients are called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‘blue bloaters’</a:t>
            </a:r>
            <a:r>
              <a:rPr lang="en-US" dirty="0"/>
              <a:t> due to cyanosis </a:t>
            </a:r>
            <a:r>
              <a:rPr lang="en-US" dirty="0" smtClean="0"/>
              <a:t>and </a:t>
            </a:r>
            <a:r>
              <a:rPr lang="en-US" dirty="0" err="1" smtClean="0"/>
              <a:t>oedema</a:t>
            </a:r>
            <a:r>
              <a:rPr lang="en-US" dirty="0"/>
              <a:t>.</a:t>
            </a:r>
          </a:p>
          <a:p>
            <a:r>
              <a:rPr lang="en-US" dirty="0"/>
              <a:t>5. Features of right heart failure (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pulmonale</a:t>
            </a:r>
            <a:r>
              <a:rPr lang="en-US" dirty="0"/>
              <a:t>) are common.</a:t>
            </a:r>
          </a:p>
          <a:p>
            <a:r>
              <a:rPr lang="en-US" dirty="0"/>
              <a:t>6. Chest X-ray shows enlarged heart with prominent vessels</a:t>
            </a:r>
          </a:p>
        </p:txBody>
      </p:sp>
    </p:spTree>
    <p:extLst>
      <p:ext uri="{BB962C8B-B14F-4D97-AF65-F5344CB8AC3E}">
        <p14:creationId xmlns="" xmlns:p14="http://schemas.microsoft.com/office/powerpoint/2010/main" val="3658147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CXR chronic bronchitis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4312" y="1825625"/>
            <a:ext cx="4315376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668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EMPHYSEMA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69" y="1200840"/>
            <a:ext cx="8857561" cy="5122842"/>
          </a:xfrm>
        </p:spPr>
        <p:txBody>
          <a:bodyPr>
            <a:normAutofit/>
          </a:bodyPr>
          <a:lstStyle/>
          <a:p>
            <a:r>
              <a:rPr lang="en-US" dirty="0" smtClean="0"/>
              <a:t>A combination of </a:t>
            </a:r>
            <a:r>
              <a:rPr lang="en-US" dirty="0">
                <a:solidFill>
                  <a:srgbClr val="FFC000"/>
                </a:solidFill>
              </a:rPr>
              <a:t>permanent dilatation of air spaces distal to the </a:t>
            </a:r>
            <a:r>
              <a:rPr lang="en-US" dirty="0" smtClean="0">
                <a:solidFill>
                  <a:srgbClr val="FFC000"/>
                </a:solidFill>
              </a:rPr>
              <a:t>terminal bronchioles</a:t>
            </a:r>
            <a:r>
              <a:rPr lang="en-US" dirty="0" smtClean="0"/>
              <a:t> </a:t>
            </a:r>
            <a:r>
              <a:rPr lang="en-US" dirty="0"/>
              <a:t>and the destruction of the walls of dilated </a:t>
            </a:r>
            <a:r>
              <a:rPr lang="en-US" dirty="0" smtClean="0"/>
              <a:t>air spaces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emphysema </a:t>
            </a:r>
            <a:r>
              <a:rPr lang="en-US" dirty="0" smtClean="0"/>
              <a:t>and chronic bronchitis shows  considerable </a:t>
            </a:r>
            <a:r>
              <a:rPr lang="en-US" dirty="0"/>
              <a:t>overlap in </a:t>
            </a:r>
            <a:r>
              <a:rPr lang="en-US" dirty="0" smtClean="0"/>
              <a:t>their clinical </a:t>
            </a:r>
            <a:r>
              <a:rPr lang="en-US" dirty="0"/>
              <a:t>features, it is usual to label patients as ‘</a:t>
            </a:r>
            <a:r>
              <a:rPr lang="en-US" dirty="0" smtClean="0"/>
              <a:t>predominant emphysema</a:t>
            </a:r>
            <a:r>
              <a:rPr lang="en-US" dirty="0"/>
              <a:t>’ and ‘predominant bronchitis’</a:t>
            </a:r>
          </a:p>
        </p:txBody>
      </p:sp>
    </p:spTree>
    <p:extLst>
      <p:ext uri="{BB962C8B-B14F-4D97-AF65-F5344CB8AC3E}">
        <p14:creationId xmlns="" xmlns:p14="http://schemas.microsoft.com/office/powerpoint/2010/main" val="3527883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per WHO </a:t>
            </a:r>
            <a:r>
              <a:rPr lang="en-US" dirty="0" err="1"/>
              <a:t>defnition</a:t>
            </a:r>
            <a:r>
              <a:rPr lang="en-US" dirty="0"/>
              <a:t> </a:t>
            </a:r>
            <a:r>
              <a:rPr lang="en-US" dirty="0" smtClean="0"/>
              <a:t>of pulmonary </a:t>
            </a:r>
            <a:r>
              <a:rPr lang="en-US" dirty="0"/>
              <a:t>emphysema, it is </a:t>
            </a:r>
            <a:r>
              <a:rPr lang="en-US" dirty="0" err="1"/>
              <a:t>classifed</a:t>
            </a:r>
            <a:r>
              <a:rPr lang="en-US" dirty="0"/>
              <a:t> according to the </a:t>
            </a:r>
            <a:r>
              <a:rPr lang="en-US" dirty="0" smtClean="0"/>
              <a:t>portion of </a:t>
            </a:r>
            <a:r>
              <a:rPr lang="en-US" dirty="0"/>
              <a:t>the acinus involved, into 5 types: </a:t>
            </a:r>
            <a:endParaRPr lang="en-US" dirty="0" smtClean="0"/>
          </a:p>
          <a:p>
            <a:r>
              <a:rPr lang="en-US" dirty="0" err="1" smtClean="0"/>
              <a:t>Centri</a:t>
            </a:r>
            <a:r>
              <a:rPr lang="en-US" dirty="0" smtClean="0"/>
              <a:t> Acinar, </a:t>
            </a:r>
          </a:p>
          <a:p>
            <a:r>
              <a:rPr lang="en-US" dirty="0" err="1" smtClean="0"/>
              <a:t>Panacinar</a:t>
            </a:r>
            <a:r>
              <a:rPr lang="en-US" dirty="0" smtClean="0"/>
              <a:t> (</a:t>
            </a:r>
            <a:r>
              <a:rPr lang="en-US" dirty="0" err="1" smtClean="0"/>
              <a:t>Panlobular</a:t>
            </a:r>
            <a:r>
              <a:rPr lang="en-US" dirty="0" smtClean="0"/>
              <a:t>), </a:t>
            </a:r>
          </a:p>
          <a:p>
            <a:r>
              <a:rPr lang="en-US" dirty="0" smtClean="0"/>
              <a:t>Para-septal (Distal Acinar), </a:t>
            </a:r>
          </a:p>
          <a:p>
            <a:r>
              <a:rPr lang="en-US" dirty="0" smtClean="0"/>
              <a:t>Irregular (</a:t>
            </a:r>
            <a:r>
              <a:rPr lang="en-US" dirty="0" err="1" smtClean="0"/>
              <a:t>Paracicatricial</a:t>
            </a:r>
            <a:r>
              <a:rPr lang="en-US" dirty="0" smtClean="0"/>
              <a:t>) </a:t>
            </a:r>
          </a:p>
          <a:p>
            <a:r>
              <a:rPr lang="en-US" dirty="0" smtClean="0"/>
              <a:t>And Mixed (</a:t>
            </a:r>
            <a:r>
              <a:rPr lang="en-US" dirty="0" err="1" smtClean="0"/>
              <a:t>Unclassifed</a:t>
            </a:r>
            <a:r>
              <a:rPr lang="en-US" dirty="0" smtClean="0"/>
              <a:t>) Emphysema.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309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22" y="1825624"/>
            <a:ext cx="8868578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A. TRUE </a:t>
            </a:r>
            <a:r>
              <a:rPr lang="en-US" dirty="0" smtClean="0">
                <a:solidFill>
                  <a:srgbClr val="FFFF00"/>
                </a:solidFill>
              </a:rPr>
              <a:t>EMPHYSEMA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Centriacinar</a:t>
            </a:r>
            <a:r>
              <a:rPr lang="en-US" dirty="0"/>
              <a:t> (</a:t>
            </a:r>
            <a:r>
              <a:rPr lang="en-US" dirty="0" err="1"/>
              <a:t>centrilobular</a:t>
            </a:r>
            <a:r>
              <a:rPr lang="en-US" dirty="0"/>
              <a:t>) emphysema</a:t>
            </a:r>
            <a:br>
              <a:rPr lang="en-US" dirty="0"/>
            </a:br>
            <a:r>
              <a:rPr lang="en-US" dirty="0"/>
              <a:t>2. </a:t>
            </a:r>
            <a:r>
              <a:rPr lang="en-US" dirty="0" err="1"/>
              <a:t>Panacinar</a:t>
            </a:r>
            <a:r>
              <a:rPr lang="en-US" dirty="0"/>
              <a:t> (</a:t>
            </a:r>
            <a:r>
              <a:rPr lang="en-US" dirty="0" err="1"/>
              <a:t>panlobular</a:t>
            </a:r>
            <a:r>
              <a:rPr lang="en-US" dirty="0"/>
              <a:t>) emphysema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Paraseptal</a:t>
            </a:r>
            <a:r>
              <a:rPr lang="en-US" dirty="0"/>
              <a:t> (distal acinar) emphysema</a:t>
            </a:r>
            <a:br>
              <a:rPr lang="en-US" dirty="0"/>
            </a:br>
            <a:r>
              <a:rPr lang="en-US" dirty="0"/>
              <a:t>4. Irregular (para-</a:t>
            </a:r>
            <a:r>
              <a:rPr lang="en-US" dirty="0" err="1"/>
              <a:t>cicatricial</a:t>
            </a:r>
            <a:r>
              <a:rPr lang="en-US" dirty="0"/>
              <a:t>) emphysema</a:t>
            </a:r>
            <a:br>
              <a:rPr lang="en-US" dirty="0"/>
            </a:br>
            <a:r>
              <a:rPr lang="en-US" dirty="0"/>
              <a:t>5. Mixed (</a:t>
            </a:r>
            <a:r>
              <a:rPr lang="en-US" dirty="0" err="1"/>
              <a:t>unclassifed</a:t>
            </a:r>
            <a:r>
              <a:rPr lang="en-US" dirty="0"/>
              <a:t>) </a:t>
            </a:r>
            <a:r>
              <a:rPr lang="en-US" dirty="0" smtClean="0"/>
              <a:t>emphysema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B. </a:t>
            </a:r>
            <a:r>
              <a:rPr lang="en-US" dirty="0" smtClean="0">
                <a:solidFill>
                  <a:srgbClr val="FFFF00"/>
                </a:solidFill>
              </a:rPr>
              <a:t>OVERINFLATION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1. Compensatory </a:t>
            </a:r>
            <a:r>
              <a:rPr lang="en-US" dirty="0" err="1"/>
              <a:t>overinﬂation</a:t>
            </a:r>
            <a:r>
              <a:rPr lang="en-US" dirty="0"/>
              <a:t> (compensatory emphysema)</a:t>
            </a:r>
            <a:br>
              <a:rPr lang="en-US" dirty="0"/>
            </a:br>
            <a:r>
              <a:rPr lang="en-US" dirty="0"/>
              <a:t>2. Senile hyperinﬂation (ageing lung, senile emphysema)</a:t>
            </a:r>
            <a:br>
              <a:rPr lang="en-US" dirty="0"/>
            </a:br>
            <a:r>
              <a:rPr lang="en-US" dirty="0"/>
              <a:t>3. Obstructive </a:t>
            </a:r>
            <a:r>
              <a:rPr lang="en-US" dirty="0" err="1"/>
              <a:t>overinﬂation</a:t>
            </a:r>
            <a:r>
              <a:rPr lang="en-US" dirty="0"/>
              <a:t> (infantile lobar emphysema)</a:t>
            </a:r>
            <a:br>
              <a:rPr lang="en-US" dirty="0"/>
            </a:br>
            <a:r>
              <a:rPr lang="en-US" dirty="0"/>
              <a:t>4. Unilateral translucent lung (unilateral emphysema)</a:t>
            </a:r>
            <a:br>
              <a:rPr lang="en-US" dirty="0"/>
            </a:br>
            <a:r>
              <a:rPr lang="en-US" dirty="0"/>
              <a:t>5. Interstitial emphysema (surgical emphysema)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192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43" y="1825624"/>
            <a:ext cx="8275507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commonest form of </a:t>
            </a:r>
            <a:r>
              <a:rPr lang="en-US" dirty="0" smtClean="0"/>
              <a:t>COPD is </a:t>
            </a:r>
            <a:r>
              <a:rPr lang="en-US" dirty="0"/>
              <a:t>the combination of chronic bronchitis and </a:t>
            </a:r>
            <a:r>
              <a:rPr lang="en-US" dirty="0" smtClean="0"/>
              <a:t>pulmonary emphysema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association of the two </a:t>
            </a:r>
            <a:r>
              <a:rPr lang="en-US" dirty="0" smtClean="0"/>
              <a:t>condition is </a:t>
            </a:r>
            <a:r>
              <a:rPr lang="en-US" dirty="0"/>
              <a:t>principally linked to the common etiologic </a:t>
            </a:r>
            <a:r>
              <a:rPr lang="en-US" dirty="0" smtClean="0"/>
              <a:t>factors—most importantly </a:t>
            </a:r>
            <a:r>
              <a:rPr lang="en-US" i="1" dirty="0"/>
              <a:t>tobacco smoke </a:t>
            </a:r>
            <a:r>
              <a:rPr lang="en-US" dirty="0"/>
              <a:t>and </a:t>
            </a:r>
            <a:r>
              <a:rPr lang="en-US" i="1" dirty="0"/>
              <a:t>air pollutants. </a:t>
            </a:r>
            <a:endParaRPr lang="en-US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0853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350458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ost significant </a:t>
            </a:r>
            <a:r>
              <a:rPr lang="en-US" dirty="0"/>
              <a:t>event </a:t>
            </a:r>
            <a:r>
              <a:rPr lang="en-US" dirty="0" smtClean="0"/>
              <a:t>in emphysema</a:t>
            </a:r>
            <a:r>
              <a:rPr lang="en-US" dirty="0"/>
              <a:t>, the </a:t>
            </a:r>
            <a:r>
              <a:rPr lang="en-US" i="1" dirty="0"/>
              <a:t>destruction of the alveolar walls, </a:t>
            </a:r>
            <a:r>
              <a:rPr lang="en-US" dirty="0"/>
              <a:t>is </a:t>
            </a:r>
            <a:r>
              <a:rPr lang="en-US" dirty="0" smtClean="0"/>
              <a:t>related </a:t>
            </a:r>
            <a:r>
              <a:rPr lang="en-US" dirty="0"/>
              <a:t>to </a:t>
            </a:r>
            <a:r>
              <a:rPr lang="en-US" dirty="0" err="1"/>
              <a:t>defciency</a:t>
            </a:r>
            <a:r>
              <a:rPr lang="en-US" dirty="0"/>
              <a:t> </a:t>
            </a:r>
            <a:r>
              <a:rPr lang="en-US" dirty="0" smtClean="0"/>
              <a:t>of serum α-1-antitrypsin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rgbClr val="FFC000"/>
                </a:solidFill>
              </a:rPr>
              <a:t>Protease-</a:t>
            </a:r>
            <a:r>
              <a:rPr lang="en-US" b="1" dirty="0" err="1" smtClean="0">
                <a:solidFill>
                  <a:srgbClr val="FFC000"/>
                </a:solidFill>
              </a:rPr>
              <a:t>antiprotease</a:t>
            </a:r>
            <a:r>
              <a:rPr lang="en-US" b="1" dirty="0" smtClean="0">
                <a:solidFill>
                  <a:srgbClr val="FFC000"/>
                </a:solidFill>
              </a:rPr>
              <a:t> hypothesis</a:t>
            </a:r>
            <a:r>
              <a:rPr lang="el-GR" dirty="0">
                <a:solidFill>
                  <a:srgbClr val="FFC000"/>
                </a:solidFill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el-GR" dirty="0" smtClean="0"/>
              <a:t>α</a:t>
            </a:r>
            <a:r>
              <a:rPr lang="en-US" b="1" dirty="0" smtClean="0"/>
              <a:t> </a:t>
            </a:r>
            <a:r>
              <a:rPr lang="en-US" dirty="0" smtClean="0"/>
              <a:t>-</a:t>
            </a:r>
            <a:r>
              <a:rPr lang="en-US" dirty="0"/>
              <a:t>1-antitrypsin </a:t>
            </a:r>
            <a:r>
              <a:rPr lang="en-US" dirty="0" smtClean="0"/>
              <a:t>(</a:t>
            </a:r>
            <a:r>
              <a:rPr lang="el-GR" dirty="0"/>
              <a:t>α </a:t>
            </a:r>
            <a:r>
              <a:rPr lang="en-US" dirty="0" smtClean="0"/>
              <a:t>-</a:t>
            </a:r>
            <a:r>
              <a:rPr lang="en-US" dirty="0"/>
              <a:t>1-AT</a:t>
            </a:r>
            <a:r>
              <a:rPr lang="en-US" dirty="0" smtClean="0"/>
              <a:t>), also </a:t>
            </a:r>
            <a:r>
              <a:rPr lang="en-US" dirty="0"/>
              <a:t>called </a:t>
            </a:r>
            <a:r>
              <a:rPr lang="el-GR" dirty="0"/>
              <a:t>α </a:t>
            </a:r>
            <a:r>
              <a:rPr lang="en-US" dirty="0" smtClean="0"/>
              <a:t>1-protease </a:t>
            </a:r>
            <a:r>
              <a:rPr lang="en-US" dirty="0"/>
              <a:t>inhibitor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codes for</a:t>
            </a:r>
            <a:r>
              <a:rPr lang="el-GR" dirty="0"/>
              <a:t> α</a:t>
            </a:r>
            <a:r>
              <a:rPr lang="en-US" dirty="0" smtClean="0"/>
              <a:t> -</a:t>
            </a:r>
            <a:r>
              <a:rPr lang="en-US" dirty="0"/>
              <a:t>1-AT is located on the long arm of </a:t>
            </a:r>
            <a:r>
              <a:rPr lang="en-US" dirty="0" smtClean="0"/>
              <a:t>chromosome 15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normally </a:t>
            </a:r>
            <a:r>
              <a:rPr lang="en-US" dirty="0" err="1"/>
              <a:t>synthesised</a:t>
            </a:r>
            <a:r>
              <a:rPr lang="en-US" dirty="0"/>
              <a:t> in the liver and is </a:t>
            </a:r>
            <a:r>
              <a:rPr lang="en-US" dirty="0" smtClean="0"/>
              <a:t>distributed in </a:t>
            </a:r>
            <a:r>
              <a:rPr lang="en-US" dirty="0"/>
              <a:t>the circulating blood, tissue ﬂuids and macrophages. </a:t>
            </a:r>
            <a:endParaRPr lang="en-US" dirty="0" smtClean="0"/>
          </a:p>
          <a:p>
            <a:r>
              <a:rPr lang="en-US" dirty="0" smtClean="0"/>
              <a:t>The normal </a:t>
            </a:r>
            <a:r>
              <a:rPr lang="en-US" dirty="0"/>
              <a:t>function of </a:t>
            </a:r>
            <a:r>
              <a:rPr lang="el-GR" dirty="0"/>
              <a:t>α </a:t>
            </a:r>
            <a:r>
              <a:rPr lang="en-US" dirty="0" smtClean="0"/>
              <a:t>1-AT </a:t>
            </a:r>
            <a:r>
              <a:rPr lang="en-US" dirty="0"/>
              <a:t>is to inhibit proteases and hence </a:t>
            </a:r>
            <a:r>
              <a:rPr lang="en-US" dirty="0" smtClean="0"/>
              <a:t>its name </a:t>
            </a:r>
            <a:r>
              <a:rPr lang="el-GR" dirty="0"/>
              <a:t>α </a:t>
            </a:r>
            <a:r>
              <a:rPr lang="en-US" dirty="0" smtClean="0"/>
              <a:t>1-protease </a:t>
            </a:r>
            <a:r>
              <a:rPr lang="en-US" dirty="0"/>
              <a:t>inhibitor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8774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Neutrophil elastase has </a:t>
            </a:r>
            <a:r>
              <a:rPr lang="en-US" dirty="0" smtClean="0"/>
              <a:t>the capability </a:t>
            </a:r>
            <a:r>
              <a:rPr lang="en-US" dirty="0"/>
              <a:t>of digesting lung parenchyma but is inhibited </a:t>
            </a:r>
            <a:r>
              <a:rPr lang="en-US" dirty="0" smtClean="0"/>
              <a:t>from doing </a:t>
            </a:r>
            <a:r>
              <a:rPr lang="en-US" dirty="0"/>
              <a:t>so by anti-elastase eﬀect of </a:t>
            </a:r>
            <a:r>
              <a:rPr lang="el-GR" dirty="0" smtClean="0"/>
              <a:t>α</a:t>
            </a:r>
            <a:r>
              <a:rPr lang="en-US" dirty="0" smtClean="0"/>
              <a:t>1-AT </a:t>
            </a:r>
          </a:p>
          <a:p>
            <a:r>
              <a:rPr lang="en-US" dirty="0" smtClean="0"/>
              <a:t>The </a:t>
            </a:r>
            <a:r>
              <a:rPr lang="el-GR" dirty="0" smtClean="0"/>
              <a:t>α</a:t>
            </a:r>
            <a:r>
              <a:rPr lang="en-US" smtClean="0"/>
              <a:t>1-AT deficiency </a:t>
            </a:r>
            <a:r>
              <a:rPr lang="en-US" dirty="0"/>
              <a:t>develops in adults and causes</a:t>
            </a:r>
            <a:br>
              <a:rPr lang="en-US" dirty="0"/>
            </a:br>
            <a:r>
              <a:rPr lang="en-US" dirty="0"/>
              <a:t>pulmonary emphysema in smokers as well as in non-smokers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946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1825624"/>
            <a:ext cx="8350458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mechanism of alveolar wall destruction in </a:t>
            </a:r>
            <a:r>
              <a:rPr lang="en-US" dirty="0" smtClean="0"/>
              <a:t>emphysema by </a:t>
            </a:r>
            <a:r>
              <a:rPr lang="en-US" dirty="0" err="1" smtClean="0"/>
              <a:t>elastolytic</a:t>
            </a:r>
            <a:r>
              <a:rPr lang="en-US" dirty="0" smtClean="0"/>
              <a:t> </a:t>
            </a:r>
            <a:r>
              <a:rPr lang="en-US" dirty="0"/>
              <a:t>action is based on the imbalance </a:t>
            </a:r>
            <a:r>
              <a:rPr lang="en-US" dirty="0" smtClean="0"/>
              <a:t>between proteases </a:t>
            </a:r>
            <a:r>
              <a:rPr lang="en-US" dirty="0"/>
              <a:t>(chieﬂy </a:t>
            </a:r>
            <a:r>
              <a:rPr lang="en-US" i="1" dirty="0"/>
              <a:t>elastase) </a:t>
            </a:r>
            <a:r>
              <a:rPr lang="en-US" dirty="0"/>
              <a:t>and anti-proteases (chieﬂy </a:t>
            </a:r>
            <a:r>
              <a:rPr lang="en-US" i="1" dirty="0" err="1"/>
              <a:t>antielastase</a:t>
            </a:r>
            <a:r>
              <a:rPr lang="en-US" i="1" dirty="0"/>
              <a:t>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 By decreased anti-elastase activity i.e. </a:t>
            </a:r>
            <a:r>
              <a:rPr lang="en-US" dirty="0" err="1"/>
              <a:t>defciency</a:t>
            </a:r>
            <a:r>
              <a:rPr lang="en-US" dirty="0"/>
              <a:t> of </a:t>
            </a:r>
            <a:r>
              <a:rPr lang="el-GR" dirty="0" smtClean="0"/>
              <a:t>α</a:t>
            </a:r>
            <a:r>
              <a:rPr lang="en-US" dirty="0" smtClean="0"/>
              <a:t>-1 antitrypsin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ii) By increased activity of elastase i.e. increased </a:t>
            </a:r>
            <a:r>
              <a:rPr lang="en-US" dirty="0" smtClean="0"/>
              <a:t>neutrophilic infiltration </a:t>
            </a:r>
            <a:r>
              <a:rPr lang="en-US" dirty="0"/>
              <a:t>in the lungs causing excessive </a:t>
            </a:r>
            <a:r>
              <a:rPr lang="en-US" dirty="0" smtClean="0"/>
              <a:t>release of neutrophil </a:t>
            </a:r>
            <a:r>
              <a:rPr lang="en-US" dirty="0"/>
              <a:t>elastase.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861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9" y="1825624"/>
            <a:ext cx="8912645" cy="5032375"/>
          </a:xfrm>
        </p:spPr>
        <p:txBody>
          <a:bodyPr>
            <a:normAutofit/>
          </a:bodyPr>
          <a:lstStyle/>
          <a:p>
            <a:r>
              <a:rPr lang="en-US" dirty="0"/>
              <a:t>Chronic obstructive pulmonary disease (COPD) </a:t>
            </a:r>
            <a:r>
              <a:rPr lang="en-US" dirty="0" smtClean="0"/>
              <a:t>are </a:t>
            </a:r>
            <a:r>
              <a:rPr lang="en-US" dirty="0"/>
              <a:t>a group of pathological conditions in </a:t>
            </a:r>
            <a:r>
              <a:rPr lang="en-US" dirty="0" smtClean="0"/>
              <a:t>which there </a:t>
            </a:r>
            <a:r>
              <a:rPr lang="en-US" dirty="0"/>
              <a:t>is </a:t>
            </a:r>
            <a:r>
              <a:rPr lang="en-US" dirty="0">
                <a:solidFill>
                  <a:srgbClr val="FFFF00"/>
                </a:solidFill>
              </a:rPr>
              <a:t>chronic, partial or complete, obstruction to </a:t>
            </a:r>
            <a:r>
              <a:rPr lang="en-US" dirty="0" smtClean="0">
                <a:solidFill>
                  <a:srgbClr val="FFFF00"/>
                </a:solidFill>
              </a:rPr>
              <a:t>the airﬂow </a:t>
            </a:r>
            <a:r>
              <a:rPr lang="en-US" dirty="0">
                <a:solidFill>
                  <a:srgbClr val="FFFF00"/>
                </a:solidFill>
              </a:rPr>
              <a:t>at any level from trachea to the smallest </a:t>
            </a:r>
            <a:r>
              <a:rPr lang="en-US" dirty="0" smtClean="0">
                <a:solidFill>
                  <a:srgbClr val="FFFF00"/>
                </a:solidFill>
              </a:rPr>
              <a:t>airways</a:t>
            </a:r>
            <a:r>
              <a:rPr lang="en-US" dirty="0" smtClean="0"/>
              <a:t> resulting </a:t>
            </a:r>
            <a:r>
              <a:rPr lang="en-US" dirty="0"/>
              <a:t>in functional disability of the </a:t>
            </a:r>
            <a:r>
              <a:rPr lang="en-US" dirty="0" smtClean="0"/>
              <a:t>lungs.</a:t>
            </a:r>
          </a:p>
          <a:p>
            <a:r>
              <a:rPr lang="en-US" dirty="0" smtClean="0"/>
              <a:t>One </a:t>
            </a:r>
            <a:r>
              <a:rPr lang="en-US" dirty="0"/>
              <a:t>etiologic factor which is a </a:t>
            </a:r>
            <a:r>
              <a:rPr lang="en-US" dirty="0" smtClean="0"/>
              <a:t>common denominator </a:t>
            </a:r>
            <a:r>
              <a:rPr lang="en-US" dirty="0"/>
              <a:t>in all forms of COPD is smoking. </a:t>
            </a:r>
          </a:p>
        </p:txBody>
      </p:sp>
    </p:spTree>
    <p:extLst>
      <p:ext uri="{BB962C8B-B14F-4D97-AF65-F5344CB8AC3E}">
        <p14:creationId xmlns="" xmlns:p14="http://schemas.microsoft.com/office/powerpoint/2010/main" val="2799377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163" y="339726"/>
            <a:ext cx="5801193" cy="6441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343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PATHOLOGIC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825624"/>
            <a:ext cx="8320478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b="1" i="1" dirty="0" smtClean="0">
                <a:solidFill>
                  <a:srgbClr val="FF0000"/>
                </a:solidFill>
              </a:rPr>
              <a:t>Grossly </a:t>
            </a:r>
          </a:p>
          <a:p>
            <a:r>
              <a:rPr lang="en-US" dirty="0" smtClean="0"/>
              <a:t>lungs </a:t>
            </a:r>
            <a:r>
              <a:rPr lang="en-US" dirty="0"/>
              <a:t>are voluminous, pale with little blood. </a:t>
            </a:r>
            <a:endParaRPr lang="en-US" dirty="0" smtClean="0"/>
          </a:p>
          <a:p>
            <a:r>
              <a:rPr lang="en-US" dirty="0" smtClean="0"/>
              <a:t>The edges </a:t>
            </a:r>
            <a:r>
              <a:rPr lang="en-US" dirty="0"/>
              <a:t>of the lungs are rounded. </a:t>
            </a:r>
            <a:endParaRPr lang="en-US" dirty="0" smtClean="0"/>
          </a:p>
          <a:p>
            <a:r>
              <a:rPr lang="en-US" dirty="0" smtClean="0"/>
              <a:t>Mild </a:t>
            </a:r>
            <a:r>
              <a:rPr lang="en-US" dirty="0"/>
              <a:t>cases show </a:t>
            </a:r>
            <a:r>
              <a:rPr lang="en-US" dirty="0" smtClean="0"/>
              <a:t>dilatation of </a:t>
            </a:r>
            <a:r>
              <a:rPr lang="en-US" dirty="0"/>
              <a:t>air spaces visible with hand lens. Advanced cases </a:t>
            </a:r>
            <a:r>
              <a:rPr lang="en-US" dirty="0" smtClean="0"/>
              <a:t>show </a:t>
            </a:r>
            <a:r>
              <a:rPr lang="en-US" dirty="0" err="1" smtClean="0"/>
              <a:t>subpleural</a:t>
            </a:r>
            <a:r>
              <a:rPr lang="en-US" dirty="0" smtClean="0"/>
              <a:t> </a:t>
            </a:r>
            <a:r>
              <a:rPr lang="en-US" dirty="0"/>
              <a:t>bullae and blebs bulging outwards from </a:t>
            </a:r>
            <a:r>
              <a:rPr lang="en-US" dirty="0" smtClean="0"/>
              <a:t>the surface </a:t>
            </a:r>
            <a:r>
              <a:rPr lang="en-US" dirty="0"/>
              <a:t>of the lungs with rib markings between them.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i="1" dirty="0" smtClean="0"/>
              <a:t>bullae </a:t>
            </a:r>
            <a:r>
              <a:rPr lang="en-US" dirty="0"/>
              <a:t>are air-</a:t>
            </a:r>
            <a:r>
              <a:rPr lang="en-US" dirty="0" err="1"/>
              <a:t>flled</a:t>
            </a:r>
            <a:r>
              <a:rPr lang="en-US" dirty="0"/>
              <a:t> cyst-like or bubble-like </a:t>
            </a:r>
            <a:r>
              <a:rPr lang="en-US" dirty="0" smtClean="0"/>
              <a:t>structure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972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672" y="1360453"/>
            <a:ext cx="3991365" cy="4136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283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Microscopically</a:t>
            </a:r>
            <a:r>
              <a:rPr lang="en-US" b="1" i="1" dirty="0" smtClean="0"/>
              <a:t> </a:t>
            </a:r>
          </a:p>
          <a:p>
            <a:r>
              <a:rPr lang="en-US" dirty="0"/>
              <a:t>D</a:t>
            </a:r>
            <a:r>
              <a:rPr lang="en-US" dirty="0" smtClean="0"/>
              <a:t>ilatation </a:t>
            </a:r>
            <a:r>
              <a:rPr lang="en-US" dirty="0"/>
              <a:t>of air spaces and destruction of </a:t>
            </a:r>
            <a:r>
              <a:rPr lang="en-US" dirty="0" smtClean="0"/>
              <a:t>septa walls </a:t>
            </a:r>
            <a:r>
              <a:rPr lang="en-US" dirty="0"/>
              <a:t>of part of acinus involved i.e. respiratory </a:t>
            </a:r>
            <a:r>
              <a:rPr lang="en-US" dirty="0" smtClean="0"/>
              <a:t>bronchioles alveolar </a:t>
            </a:r>
            <a:r>
              <a:rPr lang="en-US" dirty="0"/>
              <a:t>ducts and alveolar sacs. </a:t>
            </a:r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of bronchitis </a:t>
            </a:r>
            <a:r>
              <a:rPr lang="en-US" dirty="0" smtClean="0"/>
              <a:t>may be </a:t>
            </a:r>
            <a:r>
              <a:rPr lang="en-US" dirty="0"/>
              <a:t>present. </a:t>
            </a:r>
            <a:endParaRPr lang="en-US" dirty="0" smtClean="0"/>
          </a:p>
          <a:p>
            <a:r>
              <a:rPr lang="en-US" dirty="0" smtClean="0"/>
              <a:t>Bullae </a:t>
            </a:r>
            <a:r>
              <a:rPr lang="en-US" dirty="0"/>
              <a:t>and blebs when present show </a:t>
            </a:r>
            <a:r>
              <a:rPr lang="en-US" dirty="0" smtClean="0"/>
              <a:t>fibrosis and chronic </a:t>
            </a:r>
            <a:r>
              <a:rPr lang="en-US" dirty="0"/>
              <a:t>inﬂammation of the walls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8726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4"/>
            <a:ext cx="8879595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age at the time </a:t>
            </a:r>
            <a:r>
              <a:rPr lang="en-US" dirty="0" smtClean="0"/>
              <a:t>of diagnosis </a:t>
            </a:r>
            <a:r>
              <a:rPr lang="en-US" dirty="0"/>
              <a:t>is often a decade later (about 60 years) than the </a:t>
            </a:r>
            <a:r>
              <a:rPr lang="en-US" dirty="0" smtClean="0"/>
              <a:t>age for </a:t>
            </a:r>
            <a:r>
              <a:rPr lang="en-US" dirty="0"/>
              <a:t>predominant bronchitis (about 50 years) </a:t>
            </a:r>
            <a:endParaRPr lang="en-US" dirty="0" smtClean="0"/>
          </a:p>
          <a:p>
            <a:r>
              <a:rPr lang="en-US" dirty="0"/>
              <a:t>1. </a:t>
            </a:r>
            <a:r>
              <a:rPr lang="en-US" dirty="0" smtClean="0"/>
              <a:t>There </a:t>
            </a:r>
            <a:r>
              <a:rPr lang="en-US" dirty="0"/>
              <a:t>is long history of slowly increasing severe </a:t>
            </a:r>
            <a:r>
              <a:rPr lang="en-US" dirty="0" smtClean="0"/>
              <a:t>exertional </a:t>
            </a:r>
            <a:r>
              <a:rPr lang="en-US" dirty="0" err="1" smtClean="0"/>
              <a:t>dyspnoea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2. Patient is quite distressed with obvious use of </a:t>
            </a:r>
            <a:r>
              <a:rPr lang="en-US" dirty="0" smtClean="0"/>
              <a:t>accessory muscles </a:t>
            </a:r>
            <a:r>
              <a:rPr lang="en-US" dirty="0"/>
              <a:t>of respiration.</a:t>
            </a:r>
            <a:br>
              <a:rPr lang="en-US" dirty="0"/>
            </a:br>
            <a:r>
              <a:rPr lang="en-US" dirty="0"/>
              <a:t>3. Chest is barrel-shaped and </a:t>
            </a:r>
            <a:r>
              <a:rPr lang="en-US" dirty="0" err="1"/>
              <a:t>hyperresonant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3165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825624"/>
            <a:ext cx="8380439" cy="5032375"/>
          </a:xfrm>
        </p:spPr>
        <p:txBody>
          <a:bodyPr>
            <a:normAutofit/>
          </a:bodyPr>
          <a:lstStyle/>
          <a:p>
            <a:r>
              <a:rPr lang="en-US" dirty="0"/>
              <a:t>4. Cough occurs late after </a:t>
            </a:r>
            <a:r>
              <a:rPr lang="en-US" dirty="0" err="1"/>
              <a:t>dyspnoea</a:t>
            </a:r>
            <a:r>
              <a:rPr lang="en-US" dirty="0"/>
              <a:t> starts and is </a:t>
            </a:r>
            <a:r>
              <a:rPr lang="en-US" dirty="0" smtClean="0"/>
              <a:t>associated with </a:t>
            </a:r>
            <a:r>
              <a:rPr lang="en-US" dirty="0"/>
              <a:t>scanty mucoid sputum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6. Patients are called </a:t>
            </a:r>
            <a:r>
              <a:rPr lang="en-US" dirty="0">
                <a:solidFill>
                  <a:srgbClr val="FF0000"/>
                </a:solidFill>
              </a:rPr>
              <a:t>‘pink puﬀers’ </a:t>
            </a:r>
            <a:r>
              <a:rPr lang="en-US" dirty="0"/>
              <a:t>as they remain well</a:t>
            </a:r>
            <a:br>
              <a:rPr lang="en-US" dirty="0"/>
            </a:br>
            <a:r>
              <a:rPr lang="en-US" dirty="0"/>
              <a:t>oxygenated and have </a:t>
            </a:r>
            <a:r>
              <a:rPr lang="en-US" dirty="0" err="1"/>
              <a:t>tachypnoea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7. Weight loss is common.</a:t>
            </a:r>
            <a:br>
              <a:rPr lang="en-US" dirty="0"/>
            </a:br>
            <a:r>
              <a:rPr lang="en-US" dirty="0"/>
              <a:t>8. Features of right heart failure (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pulmonale</a:t>
            </a:r>
            <a:r>
              <a:rPr lang="en-US" dirty="0"/>
              <a:t>) and</a:t>
            </a:r>
            <a:br>
              <a:rPr lang="en-US" dirty="0"/>
            </a:br>
            <a:r>
              <a:rPr lang="en-US" dirty="0" err="1"/>
              <a:t>hypercapneic</a:t>
            </a:r>
            <a:r>
              <a:rPr lang="en-US" dirty="0"/>
              <a:t> respiratory failure are the usual terminal events.</a:t>
            </a:r>
            <a:br>
              <a:rPr lang="en-US" dirty="0"/>
            </a:br>
            <a:r>
              <a:rPr lang="en-US" dirty="0"/>
              <a:t>9. Chest X-ray shows small heart with </a:t>
            </a:r>
            <a:r>
              <a:rPr lang="en-US" dirty="0" err="1"/>
              <a:t>hyperinﬂated</a:t>
            </a:r>
            <a:r>
              <a:rPr lang="en-US" dirty="0"/>
              <a:t> lungs.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1066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Emphysema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62" y="1858169"/>
            <a:ext cx="3571875" cy="4286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7884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907" y="705080"/>
            <a:ext cx="7068120" cy="5306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085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4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5648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BRONCHIECTASIS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825624"/>
            <a:ext cx="8380439" cy="5032375"/>
          </a:xfrm>
        </p:spPr>
        <p:txBody>
          <a:bodyPr>
            <a:normAutofit/>
          </a:bodyPr>
          <a:lstStyle/>
          <a:p>
            <a:r>
              <a:rPr lang="en-US" dirty="0"/>
              <a:t>Bronchiectasis is </a:t>
            </a:r>
            <a:r>
              <a:rPr lang="en-US" dirty="0" smtClean="0"/>
              <a:t>defined </a:t>
            </a:r>
            <a:r>
              <a:rPr lang="en-US" dirty="0"/>
              <a:t>as abnormal and </a:t>
            </a:r>
            <a:r>
              <a:rPr lang="en-US" dirty="0" smtClean="0"/>
              <a:t>irreversible dilatation </a:t>
            </a:r>
            <a:r>
              <a:rPr lang="en-US" dirty="0"/>
              <a:t>of the bronchi and bronchioles (greater than 2 mm </a:t>
            </a:r>
            <a:r>
              <a:rPr lang="en-US" dirty="0" smtClean="0"/>
              <a:t>in diameter</a:t>
            </a:r>
            <a:r>
              <a:rPr lang="en-US" dirty="0"/>
              <a:t>) developing secondary to </a:t>
            </a:r>
            <a:r>
              <a:rPr lang="en-US" dirty="0" smtClean="0"/>
              <a:t>inﬂammatory weakening of </a:t>
            </a:r>
            <a:r>
              <a:rPr lang="en-US" dirty="0"/>
              <a:t>the bronchial walls.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characteristic </a:t>
            </a:r>
            <a:r>
              <a:rPr lang="en-US" dirty="0" smtClean="0"/>
              <a:t>clinical manifestation </a:t>
            </a:r>
            <a:r>
              <a:rPr lang="en-US" dirty="0"/>
              <a:t>of bronchiectasis is persistent cough </a:t>
            </a:r>
            <a:r>
              <a:rPr lang="en-US" dirty="0" smtClean="0"/>
              <a:t>with expectoration </a:t>
            </a:r>
            <a:r>
              <a:rPr lang="en-US" dirty="0"/>
              <a:t>of copious amounts of foul-smelling, </a:t>
            </a:r>
            <a:r>
              <a:rPr lang="en-US" dirty="0" smtClean="0"/>
              <a:t>purulent sputum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03863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I. Chronic bronchitis</a:t>
            </a:r>
          </a:p>
          <a:p>
            <a:r>
              <a:rPr lang="en-US" dirty="0"/>
              <a:t>II. Emphysema</a:t>
            </a:r>
          </a:p>
          <a:p>
            <a:r>
              <a:rPr lang="en-US" dirty="0"/>
              <a:t>III. Bronchial asthma</a:t>
            </a:r>
          </a:p>
          <a:p>
            <a:r>
              <a:rPr lang="en-US" dirty="0"/>
              <a:t>IV. Bronchiectasis</a:t>
            </a:r>
          </a:p>
          <a:p>
            <a:r>
              <a:rPr lang="en-US" dirty="0"/>
              <a:t>V. Small airways disease (bronchiolitis)</a:t>
            </a:r>
          </a:p>
        </p:txBody>
      </p:sp>
    </p:spTree>
    <p:extLst>
      <p:ext uri="{BB962C8B-B14F-4D97-AF65-F5344CB8AC3E}">
        <p14:creationId xmlns="" xmlns:p14="http://schemas.microsoft.com/office/powerpoint/2010/main" val="2404411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ETIOPATHOGENESIS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2" y="1825624"/>
            <a:ext cx="8350458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two basic </a:t>
            </a:r>
            <a:r>
              <a:rPr lang="en-US" dirty="0"/>
              <a:t>mechanisms: endobronchial obstruction and </a:t>
            </a:r>
            <a:r>
              <a:rPr lang="en-US" dirty="0" smtClean="0"/>
              <a:t>infection.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Endobronchial </a:t>
            </a:r>
            <a:r>
              <a:rPr lang="en-US" dirty="0">
                <a:solidFill>
                  <a:srgbClr val="FFFF00"/>
                </a:solidFill>
              </a:rPr>
              <a:t>obstruction </a:t>
            </a:r>
            <a:r>
              <a:rPr lang="en-US" dirty="0"/>
              <a:t>by foreign body, </a:t>
            </a:r>
            <a:r>
              <a:rPr lang="en-US" dirty="0" smtClean="0"/>
              <a:t>neoplastic growth </a:t>
            </a:r>
            <a:r>
              <a:rPr lang="en-US" dirty="0"/>
              <a:t>or enlarged lymph nodes causes resorption of air </a:t>
            </a:r>
            <a:r>
              <a:rPr lang="en-US" dirty="0" smtClean="0"/>
              <a:t>distal to </a:t>
            </a:r>
            <a:r>
              <a:rPr lang="en-US" dirty="0"/>
              <a:t>the obstruction with consequent atelectasis and retention </a:t>
            </a:r>
            <a:r>
              <a:rPr lang="en-US" dirty="0" smtClean="0"/>
              <a:t>of secretions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38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1" y="1825624"/>
            <a:ext cx="8410419" cy="503237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Infection</a:t>
            </a:r>
            <a:r>
              <a:rPr lang="en-US" dirty="0"/>
              <a:t> may be secondary to local obstruction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impaired </a:t>
            </a:r>
            <a:r>
              <a:rPr lang="en-US" dirty="0"/>
              <a:t>systemic defense mechanism promoting </a:t>
            </a:r>
            <a:r>
              <a:rPr lang="en-US" dirty="0" smtClean="0"/>
              <a:t>bacterial growth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infection may be a primary event i.e. </a:t>
            </a:r>
            <a:r>
              <a:rPr lang="en-US" dirty="0" smtClean="0"/>
              <a:t>bronchiectasis developing </a:t>
            </a:r>
            <a:r>
              <a:rPr lang="en-US" dirty="0"/>
              <a:t>in </a:t>
            </a:r>
            <a:r>
              <a:rPr lang="en-US" dirty="0" err="1"/>
              <a:t>suppurative</a:t>
            </a:r>
            <a:r>
              <a:rPr lang="en-US" dirty="0"/>
              <a:t> </a:t>
            </a:r>
            <a:r>
              <a:rPr lang="en-US" dirty="0" err="1"/>
              <a:t>necrotising</a:t>
            </a:r>
            <a:r>
              <a:rPr lang="en-US" dirty="0"/>
              <a:t> pneumonia</a:t>
            </a:r>
          </a:p>
        </p:txBody>
      </p:sp>
    </p:spTree>
    <p:extLst>
      <p:ext uri="{BB962C8B-B14F-4D97-AF65-F5344CB8AC3E}">
        <p14:creationId xmlns="" xmlns:p14="http://schemas.microsoft.com/office/powerpoint/2010/main" val="807325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096" y="1825625"/>
            <a:ext cx="8175241" cy="4321787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ndobronchial </a:t>
            </a:r>
            <a:r>
              <a:rPr lang="en-US" dirty="0">
                <a:solidFill>
                  <a:srgbClr val="FFFF00"/>
                </a:solidFill>
              </a:rPr>
              <a:t>obstruction and infection</a:t>
            </a:r>
            <a:r>
              <a:rPr lang="en-US" dirty="0"/>
              <a:t>, are seen </a:t>
            </a:r>
            <a:r>
              <a:rPr lang="en-US" dirty="0" smtClean="0"/>
              <a:t>in</a:t>
            </a:r>
            <a:endParaRPr lang="en-US" b="1" dirty="0" smtClean="0"/>
          </a:p>
          <a:p>
            <a:r>
              <a:rPr lang="en-US" b="1" dirty="0" smtClean="0"/>
              <a:t>1</a:t>
            </a:r>
            <a:r>
              <a:rPr lang="en-US" b="1" dirty="0"/>
              <a:t>. Hereditary and congenital </a:t>
            </a:r>
            <a:r>
              <a:rPr lang="en-US" b="1" dirty="0" smtClean="0"/>
              <a:t>factors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/>
              <a:t>Congenital </a:t>
            </a:r>
            <a:r>
              <a:rPr lang="en-US" i="1" dirty="0" smtClean="0"/>
              <a:t>bronchiectasis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ii) </a:t>
            </a:r>
            <a:r>
              <a:rPr lang="en-US" i="1" dirty="0"/>
              <a:t>Cystic </a:t>
            </a:r>
            <a:r>
              <a:rPr lang="en-US" i="1" dirty="0" smtClean="0"/>
              <a:t>fibrosis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iii) </a:t>
            </a:r>
            <a:r>
              <a:rPr lang="en-US" i="1" dirty="0"/>
              <a:t>Hereditary immune </a:t>
            </a:r>
            <a:r>
              <a:rPr lang="en-US" i="1" dirty="0" smtClean="0"/>
              <a:t>deficiency diseases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iv) </a:t>
            </a:r>
            <a:r>
              <a:rPr lang="en-US" i="1" dirty="0"/>
              <a:t>Immotile cilia </a:t>
            </a:r>
            <a:r>
              <a:rPr lang="en-US" i="1" dirty="0" smtClean="0"/>
              <a:t>syndrome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v) </a:t>
            </a:r>
            <a:r>
              <a:rPr lang="en-US" i="1" dirty="0"/>
              <a:t>Atopic bronchial asthma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7838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95" y="1825624"/>
            <a:ext cx="8403055" cy="481580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2. Obstruction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foreign bodies, endobronchial </a:t>
            </a:r>
            <a:r>
              <a:rPr lang="en-US" dirty="0" err="1"/>
              <a:t>tumours</a:t>
            </a:r>
            <a:r>
              <a:rPr lang="en-US" dirty="0"/>
              <a:t>, compression by enlarged </a:t>
            </a:r>
            <a:r>
              <a:rPr lang="en-US" dirty="0" smtClean="0"/>
              <a:t>hilar lymph </a:t>
            </a:r>
            <a:r>
              <a:rPr lang="en-US" dirty="0"/>
              <a:t>nodes and post-inﬂammatory scarring (e.g. in </a:t>
            </a:r>
            <a:r>
              <a:rPr lang="en-US" dirty="0" smtClean="0"/>
              <a:t>healed tuberculosis</a:t>
            </a:r>
            <a:r>
              <a:rPr lang="en-US" dirty="0"/>
              <a:t>) all of which </a:t>
            </a:r>
            <a:r>
              <a:rPr lang="en-US" dirty="0" err="1"/>
              <a:t>favour</a:t>
            </a:r>
            <a:r>
              <a:rPr lang="en-US" dirty="0"/>
              <a:t> the development of </a:t>
            </a:r>
            <a:r>
              <a:rPr lang="en-US" dirty="0" err="1"/>
              <a:t>postobstructive</a:t>
            </a:r>
            <a:r>
              <a:rPr lang="en-US" dirty="0"/>
              <a:t> bronchiectasis. </a:t>
            </a:r>
            <a:endParaRPr lang="en-US" dirty="0" smtClean="0"/>
          </a:p>
          <a:p>
            <a:r>
              <a:rPr lang="en-US" b="1" dirty="0">
                <a:solidFill>
                  <a:srgbClr val="FFFF00"/>
                </a:solidFill>
              </a:rPr>
              <a:t>3. As secondary </a:t>
            </a:r>
            <a:r>
              <a:rPr lang="en-US" b="1" dirty="0" smtClean="0">
                <a:solidFill>
                  <a:srgbClr val="FFFF00"/>
                </a:solidFill>
              </a:rPr>
              <a:t>complication</a:t>
            </a:r>
          </a:p>
          <a:p>
            <a:r>
              <a:rPr lang="en-US" b="1" dirty="0" smtClean="0"/>
              <a:t> </a:t>
            </a:r>
            <a:r>
              <a:rPr lang="en-US" i="1" dirty="0" err="1"/>
              <a:t>Necrotising</a:t>
            </a:r>
            <a:r>
              <a:rPr lang="en-US" i="1" dirty="0"/>
              <a:t> </a:t>
            </a:r>
            <a:r>
              <a:rPr lang="en-US" i="1" dirty="0" smtClean="0"/>
              <a:t>pneumonias </a:t>
            </a:r>
            <a:r>
              <a:rPr lang="en-US" dirty="0" smtClean="0"/>
              <a:t>such </a:t>
            </a:r>
            <a:r>
              <a:rPr lang="en-US" dirty="0"/>
              <a:t>as in staphylococcal </a:t>
            </a:r>
            <a:r>
              <a:rPr lang="en-US" dirty="0" err="1"/>
              <a:t>suppurative</a:t>
            </a:r>
            <a:r>
              <a:rPr lang="en-US" dirty="0"/>
              <a:t> pneumonia and </a:t>
            </a:r>
            <a:r>
              <a:rPr lang="en-US" i="1" dirty="0"/>
              <a:t>tuberculosis </a:t>
            </a:r>
            <a:r>
              <a:rPr lang="en-US" dirty="0"/>
              <a:t>may develop bronchiectasis as a </a:t>
            </a:r>
            <a:r>
              <a:rPr lang="en-US" dirty="0" smtClean="0"/>
              <a:t>complication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5523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MORPHOLOGIC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47" y="1825624"/>
            <a:ext cx="8306803" cy="5248943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disease </a:t>
            </a:r>
            <a:r>
              <a:rPr lang="en-US" dirty="0" smtClean="0"/>
              <a:t>characteristically </a:t>
            </a:r>
            <a:r>
              <a:rPr lang="en-US" dirty="0"/>
              <a:t>aﬀects distal bronchi and bronchioles beyond </a:t>
            </a:r>
            <a:r>
              <a:rPr lang="en-US" dirty="0" smtClean="0"/>
              <a:t>the segmental </a:t>
            </a:r>
            <a:r>
              <a:rPr lang="en-US" dirty="0"/>
              <a:t>bronchi.</a:t>
            </a:r>
            <a:br>
              <a:rPr lang="en-US" dirty="0"/>
            </a:br>
            <a:r>
              <a:rPr lang="en-US" b="1" i="1" dirty="0" smtClean="0">
                <a:solidFill>
                  <a:srgbClr val="FFFF00"/>
                </a:solidFill>
              </a:rPr>
              <a:t>Grossly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lungs may be involved diﬀusely or segmentally.</a:t>
            </a:r>
            <a:br>
              <a:rPr lang="en-US" dirty="0"/>
            </a:br>
            <a:r>
              <a:rPr lang="en-US" dirty="0"/>
              <a:t>Bilateral involvement of lower lobes occurs most frequently.</a:t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dirty="0"/>
              <a:t>pleura is usually </a:t>
            </a:r>
            <a:r>
              <a:rPr lang="en-US" dirty="0" err="1"/>
              <a:t>fbrotic</a:t>
            </a:r>
            <a:r>
              <a:rPr lang="en-US" dirty="0"/>
              <a:t> </a:t>
            </a:r>
            <a:r>
              <a:rPr lang="en-US" dirty="0" smtClean="0"/>
              <a:t>and thickened </a:t>
            </a:r>
            <a:r>
              <a:rPr lang="en-US" dirty="0"/>
              <a:t>with adhesions to the chest wall.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9249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825625"/>
            <a:ext cx="8967537" cy="4799764"/>
          </a:xfrm>
        </p:spPr>
        <p:txBody>
          <a:bodyPr>
            <a:normAutofit/>
          </a:bodyPr>
          <a:lstStyle/>
          <a:p>
            <a:r>
              <a:rPr lang="en-US" dirty="0"/>
              <a:t>The dilated airways, </a:t>
            </a:r>
            <a:r>
              <a:rPr lang="en-US" dirty="0" err="1" smtClean="0"/>
              <a:t>subclassifed</a:t>
            </a:r>
            <a:r>
              <a:rPr lang="en-US" dirty="0" smtClean="0"/>
              <a:t> </a:t>
            </a:r>
            <a:r>
              <a:rPr lang="en-US" dirty="0"/>
              <a:t>into the following diﬀerent </a:t>
            </a:r>
            <a:r>
              <a:rPr lang="en-US" dirty="0" smtClean="0"/>
              <a:t>types</a:t>
            </a:r>
          </a:p>
          <a:p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i="1" dirty="0"/>
              <a:t>Cylindrical: </a:t>
            </a:r>
            <a:r>
              <a:rPr lang="en-US" dirty="0"/>
              <a:t>the most common type </a:t>
            </a:r>
            <a:r>
              <a:rPr lang="en-US" dirty="0" err="1"/>
              <a:t>characterised</a:t>
            </a:r>
            <a:r>
              <a:rPr lang="en-US" dirty="0"/>
              <a:t> by</a:t>
            </a:r>
            <a:br>
              <a:rPr lang="en-US" dirty="0"/>
            </a:br>
            <a:r>
              <a:rPr lang="en-US" dirty="0"/>
              <a:t>tube-like bronchial dilatation.</a:t>
            </a:r>
            <a:br>
              <a:rPr lang="en-US" dirty="0"/>
            </a:br>
            <a:r>
              <a:rPr lang="en-US" dirty="0"/>
              <a:t>ii) </a:t>
            </a:r>
            <a:r>
              <a:rPr lang="en-US" i="1" dirty="0"/>
              <a:t>Fusiform: </a:t>
            </a:r>
            <a:r>
              <a:rPr lang="en-US" dirty="0"/>
              <a:t>having spindle-shaped </a:t>
            </a:r>
            <a:r>
              <a:rPr lang="en-US" dirty="0" smtClean="0"/>
              <a:t>bronchial dilatation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iii) </a:t>
            </a:r>
            <a:r>
              <a:rPr lang="en-US" i="1" dirty="0"/>
              <a:t>Saccular: </a:t>
            </a:r>
            <a:r>
              <a:rPr lang="en-US" dirty="0"/>
              <a:t>having rounded sac-like bronchial distension.</a:t>
            </a:r>
            <a:br>
              <a:rPr lang="en-US" dirty="0"/>
            </a:br>
            <a:r>
              <a:rPr lang="en-US" dirty="0"/>
              <a:t>iv) </a:t>
            </a:r>
            <a:r>
              <a:rPr lang="en-US" i="1" dirty="0"/>
              <a:t>Varicose: </a:t>
            </a:r>
            <a:r>
              <a:rPr lang="en-US" dirty="0"/>
              <a:t>having irregular bronchial enlargements.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3146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surface of the </a:t>
            </a:r>
            <a:r>
              <a:rPr lang="en-US" dirty="0" smtClean="0"/>
              <a:t>aﬀected </a:t>
            </a:r>
            <a:r>
              <a:rPr lang="en-US" dirty="0"/>
              <a:t>lobes, generally the </a:t>
            </a:r>
            <a:r>
              <a:rPr lang="en-US" dirty="0" smtClean="0"/>
              <a:t>lower zones</a:t>
            </a:r>
            <a:r>
              <a:rPr lang="en-US" dirty="0"/>
              <a:t>, shows </a:t>
            </a:r>
            <a:r>
              <a:rPr lang="en-US" dirty="0" smtClean="0"/>
              <a:t>characteristic </a:t>
            </a:r>
            <a:r>
              <a:rPr lang="en-US" dirty="0">
                <a:solidFill>
                  <a:srgbClr val="FFFF00"/>
                </a:solidFill>
              </a:rPr>
              <a:t>honey-combed appearance.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The bronchi </a:t>
            </a:r>
            <a:r>
              <a:rPr lang="en-US" dirty="0"/>
              <a:t>are extensively dilated nearly to the pleura, their </a:t>
            </a:r>
            <a:r>
              <a:rPr lang="en-US" dirty="0" smtClean="0"/>
              <a:t>walls are </a:t>
            </a:r>
            <a:r>
              <a:rPr lang="en-US" dirty="0"/>
              <a:t>thickened and the </a:t>
            </a:r>
            <a:r>
              <a:rPr lang="en-US" dirty="0" err="1"/>
              <a:t>lumina</a:t>
            </a:r>
            <a:r>
              <a:rPr lang="en-US" dirty="0"/>
              <a:t> are </a:t>
            </a:r>
            <a:r>
              <a:rPr lang="en-US" dirty="0" smtClean="0"/>
              <a:t>filled </a:t>
            </a:r>
            <a:r>
              <a:rPr lang="en-US" dirty="0"/>
              <a:t>with mucus or </a:t>
            </a:r>
            <a:r>
              <a:rPr lang="en-US" dirty="0" err="1"/>
              <a:t>mucopus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intervening lung </a:t>
            </a:r>
            <a:r>
              <a:rPr lang="en-US" dirty="0" smtClean="0"/>
              <a:t>parenchyma </a:t>
            </a:r>
            <a:r>
              <a:rPr lang="en-US" dirty="0"/>
              <a:t>is reduced and </a:t>
            </a:r>
            <a:r>
              <a:rPr lang="en-US" dirty="0" smtClean="0"/>
              <a:t>fibrotic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37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Microscopically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825624"/>
            <a:ext cx="8322845" cy="5032375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F</a:t>
            </a:r>
            <a:r>
              <a:rPr lang="en-US" dirty="0" smtClean="0"/>
              <a:t>ully-developed </a:t>
            </a:r>
            <a:r>
              <a:rPr lang="en-US" dirty="0"/>
              <a:t>cases show the following</a:t>
            </a:r>
            <a:br>
              <a:rPr lang="en-US" dirty="0"/>
            </a:br>
            <a:r>
              <a:rPr lang="en-US" dirty="0"/>
              <a:t>histologic features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i</a:t>
            </a:r>
            <a:r>
              <a:rPr lang="en-US" dirty="0"/>
              <a:t>) </a:t>
            </a:r>
            <a:r>
              <a:rPr lang="en-US" dirty="0" smtClean="0"/>
              <a:t>The </a:t>
            </a:r>
            <a:r>
              <a:rPr lang="en-US" dirty="0"/>
              <a:t>bronchial epithelium may be normal, ulcerated </a:t>
            </a:r>
            <a:r>
              <a:rPr lang="en-US" dirty="0" smtClean="0"/>
              <a:t>o may </a:t>
            </a:r>
            <a:r>
              <a:rPr lang="en-US" dirty="0"/>
              <a:t>show squamous metaplasia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ii) </a:t>
            </a:r>
            <a:r>
              <a:rPr lang="en-US" dirty="0" smtClean="0"/>
              <a:t>The </a:t>
            </a:r>
            <a:r>
              <a:rPr lang="en-US" dirty="0"/>
              <a:t>bronchial wall shows </a:t>
            </a:r>
            <a:r>
              <a:rPr lang="en-US" dirty="0" smtClean="0"/>
              <a:t>infiltration </a:t>
            </a:r>
            <a:r>
              <a:rPr lang="en-US" dirty="0"/>
              <a:t>by acute and</a:t>
            </a:r>
            <a:br>
              <a:rPr lang="en-US" dirty="0"/>
            </a:br>
            <a:r>
              <a:rPr lang="en-US" dirty="0"/>
              <a:t>chronic </a:t>
            </a:r>
            <a:r>
              <a:rPr lang="en-US" dirty="0" smtClean="0"/>
              <a:t>inﬂammatory </a:t>
            </a:r>
            <a:r>
              <a:rPr lang="en-US" dirty="0"/>
              <a:t>cells and destruction of normal</a:t>
            </a:r>
            <a:br>
              <a:rPr lang="en-US" dirty="0"/>
            </a:br>
            <a:r>
              <a:rPr lang="en-US" dirty="0"/>
              <a:t>muscle and elastic tissue with replacement by </a:t>
            </a:r>
            <a:r>
              <a:rPr lang="en-US" dirty="0" smtClean="0"/>
              <a:t>fibrosis</a:t>
            </a:r>
          </a:p>
          <a:p>
            <a:pPr marL="0" indent="0">
              <a:buNone/>
            </a:pPr>
            <a:r>
              <a:rPr lang="en-US" dirty="0" smtClean="0"/>
              <a:t>iii</a:t>
            </a:r>
            <a:r>
              <a:rPr lang="en-US" dirty="0"/>
              <a:t>) </a:t>
            </a:r>
            <a:r>
              <a:rPr lang="en-US" dirty="0" smtClean="0"/>
              <a:t>The </a:t>
            </a:r>
            <a:r>
              <a:rPr lang="en-US" dirty="0"/>
              <a:t>intervening lung parenchyma shows </a:t>
            </a:r>
            <a:r>
              <a:rPr lang="en-US" dirty="0" smtClean="0"/>
              <a:t>fibrosis, while the </a:t>
            </a:r>
            <a:r>
              <a:rPr lang="en-US" dirty="0"/>
              <a:t>surrounding lung tissue shows changes </a:t>
            </a:r>
            <a:r>
              <a:rPr lang="en-US"/>
              <a:t>of </a:t>
            </a:r>
            <a:r>
              <a:rPr lang="en-US" smtClean="0"/>
              <a:t>interstitial pneumonia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43669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825624"/>
            <a:ext cx="8274718" cy="4912059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clinical manifestations of</a:t>
            </a:r>
            <a:br>
              <a:rPr lang="en-US" dirty="0"/>
            </a:br>
            <a:r>
              <a:rPr lang="en-US" dirty="0"/>
              <a:t>bronchiectasis typically consist of chronic cough with </a:t>
            </a:r>
            <a:r>
              <a:rPr lang="en-US" dirty="0" smtClean="0"/>
              <a:t>foul smelling </a:t>
            </a:r>
            <a:r>
              <a:rPr lang="en-US" dirty="0"/>
              <a:t>sputum production, </a:t>
            </a:r>
            <a:r>
              <a:rPr lang="en-US" dirty="0" err="1"/>
              <a:t>haemoptysis</a:t>
            </a:r>
            <a:r>
              <a:rPr lang="en-US" dirty="0"/>
              <a:t> and </a:t>
            </a:r>
            <a:r>
              <a:rPr lang="en-US" dirty="0" smtClean="0"/>
              <a:t>recurrent pneumonia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Sinusitis </a:t>
            </a:r>
            <a:r>
              <a:rPr lang="en-US" dirty="0"/>
              <a:t>is a common </a:t>
            </a:r>
            <a:r>
              <a:rPr lang="en-US" dirty="0" smtClean="0"/>
              <a:t>accompaniment </a:t>
            </a:r>
            <a:r>
              <a:rPr lang="en-US" dirty="0"/>
              <a:t>of</a:t>
            </a:r>
            <a:br>
              <a:rPr lang="en-US" dirty="0"/>
            </a:br>
            <a:r>
              <a:rPr lang="en-US" dirty="0"/>
              <a:t>diﬀuse bronchiectasis</a:t>
            </a:r>
            <a:r>
              <a:rPr lang="en-US"/>
              <a:t>. </a:t>
            </a:r>
            <a:endParaRPr lang="en-US" smtClean="0"/>
          </a:p>
          <a:p>
            <a:r>
              <a:rPr lang="en-US" smtClean="0"/>
              <a:t>Late </a:t>
            </a:r>
            <a:r>
              <a:rPr lang="en-US" dirty="0"/>
              <a:t>complications occurring in </a:t>
            </a:r>
            <a:r>
              <a:rPr lang="en-US" dirty="0" smtClean="0"/>
              <a:t>cases uncontrolled </a:t>
            </a:r>
            <a:r>
              <a:rPr lang="en-US" dirty="0"/>
              <a:t>for years include development of clubbing of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fingers</a:t>
            </a:r>
            <a:r>
              <a:rPr lang="en-US" dirty="0"/>
              <a:t>, metastatic abscesses (often to the brain), amyloidosis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pulmonale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8979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Harsh Mohan Text Book of </a:t>
            </a:r>
            <a:r>
              <a:rPr lang="en-US" dirty="0" smtClean="0"/>
              <a:t>Pathology</a:t>
            </a:r>
          </a:p>
          <a:p>
            <a:r>
              <a:rPr lang="en-US" dirty="0" smtClean="0"/>
              <a:t>Robbins &amp; </a:t>
            </a:r>
            <a:r>
              <a:rPr lang="en-US" dirty="0" err="1" smtClean="0"/>
              <a:t>Cotran</a:t>
            </a:r>
            <a:r>
              <a:rPr lang="en-US" dirty="0" smtClean="0"/>
              <a:t> Pathologic </a:t>
            </a:r>
            <a:r>
              <a:rPr lang="en-US" dirty="0" smtClean="0"/>
              <a:t>Basis </a:t>
            </a:r>
            <a:r>
              <a:rPr lang="en-US" dirty="0" smtClean="0"/>
              <a:t>of Disease,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BRONCHITIS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52" y="1344058"/>
            <a:ext cx="8416198" cy="5513941"/>
          </a:xfrm>
        </p:spPr>
        <p:txBody>
          <a:bodyPr>
            <a:normAutofit/>
          </a:bodyPr>
          <a:lstStyle/>
          <a:p>
            <a:r>
              <a:rPr lang="en-US" dirty="0"/>
              <a:t>Chronic bronchitis is </a:t>
            </a:r>
            <a:r>
              <a:rPr lang="en-US" dirty="0" smtClean="0"/>
              <a:t> defined </a:t>
            </a:r>
            <a:r>
              <a:rPr lang="en-US" dirty="0"/>
              <a:t>clinically </a:t>
            </a:r>
            <a:r>
              <a:rPr lang="en-US" dirty="0" smtClean="0"/>
              <a:t>as persistent </a:t>
            </a:r>
            <a:r>
              <a:rPr lang="en-US" dirty="0"/>
              <a:t>cough with expectoration on most days for </a:t>
            </a:r>
            <a:r>
              <a:rPr lang="en-US" dirty="0">
                <a:solidFill>
                  <a:srgbClr val="FFFF00"/>
                </a:solidFill>
              </a:rPr>
              <a:t>at </a:t>
            </a:r>
            <a:r>
              <a:rPr lang="en-US" dirty="0" smtClean="0">
                <a:solidFill>
                  <a:srgbClr val="FFFF00"/>
                </a:solidFill>
              </a:rPr>
              <a:t>least three </a:t>
            </a:r>
            <a:r>
              <a:rPr lang="en-US" dirty="0">
                <a:solidFill>
                  <a:srgbClr val="FFFF00"/>
                </a:solidFill>
              </a:rPr>
              <a:t>months of the year for two or more consecutive years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cough is caused by over secretion of </a:t>
            </a:r>
            <a:r>
              <a:rPr lang="en-US" dirty="0" smtClean="0"/>
              <a:t>mucus</a:t>
            </a:r>
          </a:p>
          <a:p>
            <a:r>
              <a:rPr lang="en-US" dirty="0" smtClean="0"/>
              <a:t>The </a:t>
            </a:r>
            <a:r>
              <a:rPr lang="en-US" dirty="0"/>
              <a:t>condition is more common in middle-aged </a:t>
            </a:r>
            <a:r>
              <a:rPr lang="en-US" dirty="0" smtClean="0"/>
              <a:t>males than females.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753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69" y="1825624"/>
            <a:ext cx="8791460" cy="503237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Smoking </a:t>
            </a:r>
          </a:p>
          <a:p>
            <a:pPr marL="0" indent="0">
              <a:buNone/>
            </a:pPr>
            <a:r>
              <a:rPr lang="en-US" dirty="0" smtClean="0"/>
              <a:t>Heavy </a:t>
            </a:r>
            <a:r>
              <a:rPr lang="en-US" dirty="0"/>
              <a:t>cigarette smokers have 4 to 10 times </a:t>
            </a:r>
            <a:r>
              <a:rPr lang="en-US" dirty="0" smtClean="0"/>
              <a:t>higher proneness </a:t>
            </a:r>
            <a:r>
              <a:rPr lang="en-US" dirty="0"/>
              <a:t>to develop chronic bronchitis. Prolonged </a:t>
            </a:r>
            <a:r>
              <a:rPr lang="en-US" dirty="0" smtClean="0"/>
              <a:t>cigarette smoking </a:t>
            </a:r>
            <a:r>
              <a:rPr lang="en-US" dirty="0"/>
              <a:t>appears to act on the lungs in a number of ways:</a:t>
            </a:r>
          </a:p>
          <a:p>
            <a:r>
              <a:rPr lang="en-US" dirty="0" err="1"/>
              <a:t>i</a:t>
            </a:r>
            <a:r>
              <a:rPr lang="en-US" dirty="0"/>
              <a:t>) It impairs ciliary movement.</a:t>
            </a:r>
          </a:p>
          <a:p>
            <a:r>
              <a:rPr lang="en-US" dirty="0"/>
              <a:t>ii) It inhibits the function of alveolar macrophages.</a:t>
            </a:r>
          </a:p>
          <a:p>
            <a:r>
              <a:rPr lang="en-US" dirty="0"/>
              <a:t>iii) It leads to hypertrophy and hyperplasia of </a:t>
            </a:r>
            <a:r>
              <a:rPr lang="en-US" dirty="0" smtClean="0"/>
              <a:t>mucus-secreting glands</a:t>
            </a:r>
            <a:r>
              <a:rPr lang="en-US" dirty="0"/>
              <a:t>.</a:t>
            </a:r>
          </a:p>
          <a:p>
            <a:r>
              <a:rPr lang="en-US" dirty="0"/>
              <a:t>iv) It causes considerable obstruction of small airways.</a:t>
            </a:r>
          </a:p>
          <a:p>
            <a:r>
              <a:rPr lang="en-US" dirty="0"/>
              <a:t>v) It stimulates the </a:t>
            </a:r>
            <a:r>
              <a:rPr lang="en-US" dirty="0" err="1"/>
              <a:t>vagus</a:t>
            </a:r>
            <a:r>
              <a:rPr lang="en-US" dirty="0"/>
              <a:t> and causes bronchoconstriction</a:t>
            </a:r>
          </a:p>
        </p:txBody>
      </p:sp>
    </p:spTree>
    <p:extLst>
      <p:ext uri="{BB962C8B-B14F-4D97-AF65-F5344CB8AC3E}">
        <p14:creationId xmlns="" xmlns:p14="http://schemas.microsoft.com/office/powerpoint/2010/main" val="3376579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2. Atmospheric pollution </a:t>
            </a:r>
          </a:p>
          <a:p>
            <a:r>
              <a:rPr lang="en-US" dirty="0" smtClean="0"/>
              <a:t>sulfur dioxide, nitrogen </a:t>
            </a:r>
            <a:r>
              <a:rPr lang="en-US" dirty="0"/>
              <a:t>dioxide, particulate dust and toxic fumes.</a:t>
            </a:r>
          </a:p>
          <a:p>
            <a:r>
              <a:rPr lang="en-US" dirty="0">
                <a:solidFill>
                  <a:srgbClr val="FFFF00"/>
                </a:solidFill>
              </a:rPr>
              <a:t>3. Occupation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Workers </a:t>
            </a:r>
            <a:r>
              <a:rPr lang="en-US" dirty="0"/>
              <a:t>engaged in certain </a:t>
            </a:r>
            <a:r>
              <a:rPr lang="en-US" dirty="0" smtClean="0"/>
              <a:t>occupations such </a:t>
            </a:r>
            <a:r>
              <a:rPr lang="en-US" dirty="0"/>
              <a:t>as in cotton mills (byssinosis), plastic factories etc. </a:t>
            </a:r>
          </a:p>
        </p:txBody>
      </p:sp>
    </p:spTree>
    <p:extLst>
      <p:ext uri="{BB962C8B-B14F-4D97-AF65-F5344CB8AC3E}">
        <p14:creationId xmlns="" xmlns:p14="http://schemas.microsoft.com/office/powerpoint/2010/main" val="242399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5</a:t>
            </a:r>
            <a:r>
              <a:rPr lang="en-US" dirty="0">
                <a:solidFill>
                  <a:srgbClr val="FFFF00"/>
                </a:solidFill>
              </a:rPr>
              <a:t>. Familial and genetic factors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is more likely </a:t>
            </a:r>
            <a:r>
              <a:rPr lang="en-US" dirty="0" smtClean="0"/>
              <a:t>that nonsmoker </a:t>
            </a:r>
            <a:r>
              <a:rPr lang="en-US" dirty="0"/>
              <a:t>family </a:t>
            </a:r>
            <a:r>
              <a:rPr lang="en-US" dirty="0" smtClean="0"/>
              <a:t>members </a:t>
            </a:r>
            <a:r>
              <a:rPr lang="en-US" dirty="0"/>
              <a:t>who remain in the air-pollution </a:t>
            </a:r>
            <a:r>
              <a:rPr lang="en-US" dirty="0" smtClean="0"/>
              <a:t>of home </a:t>
            </a:r>
            <a:r>
              <a:rPr lang="en-US" dirty="0"/>
              <a:t>are </a:t>
            </a:r>
            <a:r>
              <a:rPr lang="en-US" dirty="0" err="1"/>
              <a:t>signifcantly</a:t>
            </a:r>
            <a:r>
              <a:rPr lang="en-US" dirty="0"/>
              <a:t> exposed to smoke (passive smoking) </a:t>
            </a:r>
            <a:r>
              <a:rPr lang="en-US" dirty="0" smtClean="0"/>
              <a:t>and hence </a:t>
            </a:r>
            <a:r>
              <a:rPr lang="en-US" dirty="0"/>
              <a:t>have increased blood levels of carbon monoxide.</a:t>
            </a:r>
          </a:p>
        </p:txBody>
      </p:sp>
    </p:spTree>
    <p:extLst>
      <p:ext uri="{BB962C8B-B14F-4D97-AF65-F5344CB8AC3E}">
        <p14:creationId xmlns="" xmlns:p14="http://schemas.microsoft.com/office/powerpoint/2010/main" val="197444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79920"/>
            <a:ext cx="7886700" cy="1325563"/>
          </a:xfrm>
        </p:spPr>
        <p:txBody>
          <a:bodyPr/>
          <a:lstStyle/>
          <a:p>
            <a:r>
              <a:rPr lang="en-US" dirty="0"/>
              <a:t>MORPHOLOGIC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3" y="1825624"/>
            <a:ext cx="8350097" cy="50323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Grossly</a:t>
            </a:r>
            <a:r>
              <a:rPr lang="en-US" dirty="0">
                <a:solidFill>
                  <a:srgbClr val="FFFF00"/>
                </a:solidFill>
              </a:rPr>
              <a:t>,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/>
              <a:t>B</a:t>
            </a:r>
            <a:r>
              <a:rPr lang="en-US" dirty="0" smtClean="0"/>
              <a:t>ronchial wall is </a:t>
            </a:r>
            <a:r>
              <a:rPr lang="en-US" dirty="0"/>
              <a:t>thickened, </a:t>
            </a:r>
            <a:r>
              <a:rPr lang="en-US" dirty="0" err="1"/>
              <a:t>hyperaemic</a:t>
            </a:r>
            <a:r>
              <a:rPr lang="en-US" dirty="0"/>
              <a:t> and </a:t>
            </a:r>
            <a:r>
              <a:rPr lang="en-US" dirty="0" err="1"/>
              <a:t>oedematous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Lumina </a:t>
            </a:r>
            <a:r>
              <a:rPr lang="en-US" dirty="0"/>
              <a:t>of </a:t>
            </a:r>
            <a:r>
              <a:rPr lang="en-US" dirty="0" smtClean="0"/>
              <a:t>the bronchi </a:t>
            </a:r>
            <a:r>
              <a:rPr lang="en-US" dirty="0"/>
              <a:t>and bronchioles may contain mucus plugs </a:t>
            </a:r>
            <a:r>
              <a:rPr lang="en-US" dirty="0" smtClean="0"/>
              <a:t>and purulent </a:t>
            </a:r>
            <a:r>
              <a:rPr lang="en-US" dirty="0"/>
              <a:t>exudate.</a:t>
            </a:r>
          </a:p>
          <a:p>
            <a:r>
              <a:rPr lang="en-US" dirty="0">
                <a:solidFill>
                  <a:srgbClr val="FFFF00"/>
                </a:solidFill>
              </a:rPr>
              <a:t>Microscopically,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/>
              <a:t>I</a:t>
            </a:r>
            <a:r>
              <a:rPr lang="en-US" dirty="0" smtClean="0"/>
              <a:t>ncreased Reid </a:t>
            </a:r>
            <a:r>
              <a:rPr lang="en-US" dirty="0"/>
              <a:t>index. </a:t>
            </a:r>
            <a:endParaRPr lang="en-US" dirty="0" smtClean="0"/>
          </a:p>
          <a:p>
            <a:r>
              <a:rPr lang="en-US" dirty="0" smtClean="0"/>
              <a:t>Reid </a:t>
            </a:r>
            <a:r>
              <a:rPr lang="en-US" dirty="0"/>
              <a:t>index is the ratio between </a:t>
            </a:r>
            <a:r>
              <a:rPr lang="en-US" dirty="0" smtClean="0"/>
              <a:t>thickness of </a:t>
            </a:r>
            <a:r>
              <a:rPr lang="en-US" dirty="0"/>
              <a:t>the submucosal mucus glands (i.e. hypertrophy </a:t>
            </a:r>
            <a:r>
              <a:rPr lang="en-US" dirty="0" smtClean="0"/>
              <a:t>and hyperplasia</a:t>
            </a:r>
            <a:r>
              <a:rPr lang="en-US" dirty="0"/>
              <a:t>) in the cartilage-containing large airways </a:t>
            </a:r>
            <a:r>
              <a:rPr lang="en-US" dirty="0" smtClean="0"/>
              <a:t>to that </a:t>
            </a:r>
            <a:r>
              <a:rPr lang="en-US" dirty="0"/>
              <a:t>of the total bronchial wall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bronchial epithelium may </a:t>
            </a:r>
            <a:r>
              <a:rPr lang="en-US" dirty="0" smtClean="0"/>
              <a:t>show squamous </a:t>
            </a:r>
            <a:r>
              <a:rPr lang="en-US" dirty="0"/>
              <a:t>metaplasia and dysplasia.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little </a:t>
            </a:r>
            <a:r>
              <a:rPr lang="en-US" dirty="0" smtClean="0"/>
              <a:t>chronic inﬂammatory </a:t>
            </a:r>
            <a:r>
              <a:rPr lang="en-US" dirty="0"/>
              <a:t>cell </a:t>
            </a:r>
            <a:r>
              <a:rPr lang="en-US" dirty="0" smtClean="0"/>
              <a:t>infiltrate. </a:t>
            </a:r>
          </a:p>
          <a:p>
            <a:r>
              <a:rPr lang="en-US" dirty="0" smtClean="0"/>
              <a:t>The </a:t>
            </a:r>
            <a:r>
              <a:rPr lang="en-US" dirty="0"/>
              <a:t>non-cartilage </a:t>
            </a:r>
            <a:r>
              <a:rPr lang="en-US" dirty="0" smtClean="0"/>
              <a:t>containing small </a:t>
            </a:r>
            <a:r>
              <a:rPr lang="en-US" dirty="0"/>
              <a:t>airways show goblet cell hyperplasia and intra </a:t>
            </a:r>
            <a:r>
              <a:rPr lang="en-US" dirty="0" smtClean="0"/>
              <a:t>luminal and </a:t>
            </a:r>
            <a:r>
              <a:rPr lang="en-US" dirty="0" err="1"/>
              <a:t>peri</a:t>
            </a:r>
            <a:r>
              <a:rPr lang="en-US" dirty="0"/>
              <a:t> bronchial </a:t>
            </a:r>
            <a:r>
              <a:rPr lang="en-US" dirty="0" smtClean="0"/>
              <a:t>fibrosis.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384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274" y="365126"/>
            <a:ext cx="6770808" cy="6398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724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1176</Words>
  <Application>Microsoft Office PowerPoint</Application>
  <PresentationFormat>On-screen Show (4:3)</PresentationFormat>
  <Paragraphs>127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CHRONIC OBSTRUCTIVE PULMONARY DISEASE</vt:lpstr>
      <vt:lpstr>Definition </vt:lpstr>
      <vt:lpstr>CONDITIONS</vt:lpstr>
      <vt:lpstr>CHRONIC BRONCHITIS</vt:lpstr>
      <vt:lpstr>ETIOPATHOGENESIS</vt:lpstr>
      <vt:lpstr>Slide 6</vt:lpstr>
      <vt:lpstr>Slide 7</vt:lpstr>
      <vt:lpstr>MORPHOLOGIC FEATURES</vt:lpstr>
      <vt:lpstr>Slide 9</vt:lpstr>
      <vt:lpstr>CLINICAL FEATURES</vt:lpstr>
      <vt:lpstr>Slide 11</vt:lpstr>
      <vt:lpstr>CXR chronic bronchitis</vt:lpstr>
      <vt:lpstr>EMPHYSEMA </vt:lpstr>
      <vt:lpstr>CLASSIFICATION</vt:lpstr>
      <vt:lpstr>Slide 15</vt:lpstr>
      <vt:lpstr>ETIOPATHOGENESIS</vt:lpstr>
      <vt:lpstr>PATHOGENESIS</vt:lpstr>
      <vt:lpstr>Slide 18</vt:lpstr>
      <vt:lpstr>Slide 19</vt:lpstr>
      <vt:lpstr>Slide 20</vt:lpstr>
      <vt:lpstr>PATHOLOGIC FEATURES </vt:lpstr>
      <vt:lpstr>Slide 22</vt:lpstr>
      <vt:lpstr>Slide 23</vt:lpstr>
      <vt:lpstr>CLINICAL FEATURE</vt:lpstr>
      <vt:lpstr>Slide 25</vt:lpstr>
      <vt:lpstr>Emphysema </vt:lpstr>
      <vt:lpstr>Slide 27</vt:lpstr>
      <vt:lpstr>Slide 28</vt:lpstr>
      <vt:lpstr>BRONCHIECTASIS</vt:lpstr>
      <vt:lpstr>ETIOPATHOGENESIS </vt:lpstr>
      <vt:lpstr>Slide 31</vt:lpstr>
      <vt:lpstr> PATHOGENESIS</vt:lpstr>
      <vt:lpstr>Slide 33</vt:lpstr>
      <vt:lpstr>MORPHOLOGIC FEATURES</vt:lpstr>
      <vt:lpstr>Slide 35</vt:lpstr>
      <vt:lpstr>Slide 36</vt:lpstr>
      <vt:lpstr>Microscopically</vt:lpstr>
      <vt:lpstr>CLINICAL FEATURES</vt:lpstr>
      <vt:lpstr>Reference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OBSTRUCTIVE PULMONARY DISEASE</dc:title>
  <dc:creator>MY PC</dc:creator>
  <cp:lastModifiedBy>Dept.Of Pathology</cp:lastModifiedBy>
  <cp:revision>56</cp:revision>
  <dcterms:created xsi:type="dcterms:W3CDTF">2017-08-25T14:48:07Z</dcterms:created>
  <dcterms:modified xsi:type="dcterms:W3CDTF">2020-10-27T04:26:31Z</dcterms:modified>
</cp:coreProperties>
</file>